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png" ContentType="image/png"/>
  <Default Extension="bin" ContentType="application/vnd.openxmlformats-officedocument.presentationml.printerSettings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64" r:id="rId4"/>
    <p:sldId id="265" r:id="rId5"/>
    <p:sldId id="266" r:id="rId6"/>
    <p:sldId id="267" r:id="rId7"/>
    <p:sldId id="259" r:id="rId8"/>
    <p:sldId id="260" r:id="rId9"/>
    <p:sldId id="261" r:id="rId10"/>
    <p:sldId id="262" r:id="rId11"/>
    <p:sldId id="263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02C8"/>
    <a:srgbClr val="0502BD"/>
    <a:srgbClr val="FF1ADC"/>
    <a:srgbClr val="C7E0FF"/>
    <a:srgbClr val="D1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-15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esProps" Target="presProps.xml"/><Relationship Id="rId4" Type="http://schemas.openxmlformats.org/officeDocument/2006/relationships/slide" Target="slides/slide3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3FD4C-71AF-414E-BD47-7B858AEF9741}" type="datetimeFigureOut">
              <a:rPr lang="en-US" smtClean="0"/>
              <a:t>9/28/11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70E2B-56CD-8940-9AFA-139D6AF1B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03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,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70E2B-56CD-8940-9AFA-139D6AF1BE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34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 = X cube , delta x = 0.5,    x=2</a:t>
            </a:r>
          </a:p>
          <a:p>
            <a:r>
              <a:rPr lang="en-US" dirty="0" smtClean="0"/>
              <a:t>34,</a:t>
            </a:r>
            <a:r>
              <a:rPr lang="en-US" baseline="0" dirty="0" smtClean="0"/>
              <a:t> p. 188 (paint </a:t>
            </a:r>
            <a:r>
              <a:rPr lang="en-US" baseline="0" smtClean="0"/>
              <a:t>½ sphere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70E2B-56CD-8940-9AFA-139D6AF1BE7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55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9/28/11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9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9/28/11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6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9/28/11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2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9/28/11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7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9/28/11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8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9/28/11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142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9/28/11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5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9/28/11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3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9/28/11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54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9/28/11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71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9/28/11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7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3A911-A004-414F-8B85-7CCFD585B8B1}" type="datetimeFigureOut">
              <a:rPr lang="en-US" smtClean="0"/>
              <a:t>9/28/11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3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image" Target="../media/image24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emf"/><Relationship Id="rId3" Type="http://schemas.openxmlformats.org/officeDocument/2006/relationships/image" Target="../media/image23.emf"/><Relationship Id="rId5" Type="http://schemas.openxmlformats.org/officeDocument/2006/relationships/image" Target="../media/image25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emf"/><Relationship Id="rId4" Type="http://schemas.openxmlformats.org/officeDocument/2006/relationships/image" Target="../media/image28.emf"/><Relationship Id="rId5" Type="http://schemas.openxmlformats.org/officeDocument/2006/relationships/image" Target="../media/image29.emf"/><Relationship Id="rId7" Type="http://schemas.openxmlformats.org/officeDocument/2006/relationships/image" Target="../media/image31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emf"/><Relationship Id="rId9" Type="http://schemas.openxmlformats.org/officeDocument/2006/relationships/image" Target="../media/image33.emf"/><Relationship Id="rId3" Type="http://schemas.openxmlformats.org/officeDocument/2006/relationships/image" Target="../media/image27.emf"/><Relationship Id="rId6" Type="http://schemas.openxmlformats.org/officeDocument/2006/relationships/image" Target="../media/image30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image" Target="../media/image3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5.png"/><Relationship Id="rId3" Type="http://schemas.openxmlformats.org/officeDocument/2006/relationships/image" Target="../media/image36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emf"/><Relationship Id="rId4" Type="http://schemas.openxmlformats.org/officeDocument/2006/relationships/image" Target="../media/image40.emf"/><Relationship Id="rId10" Type="http://schemas.openxmlformats.org/officeDocument/2006/relationships/image" Target="../media/image46.emf"/><Relationship Id="rId5" Type="http://schemas.openxmlformats.org/officeDocument/2006/relationships/image" Target="../media/image41.emf"/><Relationship Id="rId7" Type="http://schemas.openxmlformats.org/officeDocument/2006/relationships/image" Target="../media/image43.emf"/><Relationship Id="rId11" Type="http://schemas.openxmlformats.org/officeDocument/2006/relationships/image" Target="../media/image47.emf"/><Relationship Id="rId12" Type="http://schemas.openxmlformats.org/officeDocument/2006/relationships/image" Target="../media/image48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8.emf"/><Relationship Id="rId9" Type="http://schemas.openxmlformats.org/officeDocument/2006/relationships/image" Target="../media/image45.emf"/><Relationship Id="rId3" Type="http://schemas.openxmlformats.org/officeDocument/2006/relationships/image" Target="../media/image39.emf"/><Relationship Id="rId6" Type="http://schemas.openxmlformats.org/officeDocument/2006/relationships/image" Target="../media/image42.emf"/></Relationships>
</file>

<file path=ppt/slides/_rels/slide15.xml.rels><?xml version="1.0" encoding="UTF-8" standalone="yes"?>
<Relationships xmlns="http://schemas.openxmlformats.org/package/2006/relationships"><Relationship Id="rId6" Type="http://schemas.openxmlformats.org/officeDocument/2006/relationships/image" Target="../media/image51.emf"/><Relationship Id="rId4" Type="http://schemas.openxmlformats.org/officeDocument/2006/relationships/image" Target="../media/image49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7.emf"/><Relationship Id="rId3" Type="http://schemas.openxmlformats.org/officeDocument/2006/relationships/image" Target="../media/image45.emf"/><Relationship Id="rId5" Type="http://schemas.openxmlformats.org/officeDocument/2006/relationships/image" Target="../media/image50.emf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image" Target="../media/image13.emf"/><Relationship Id="rId4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Relationship Id="rId3" Type="http://schemas.openxmlformats.org/officeDocument/2006/relationships/image" Target="../media/image10.emf"/><Relationship Id="rId5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4" Type="http://schemas.openxmlformats.org/officeDocument/2006/relationships/image" Target="../media/image15.emf"/><Relationship Id="rId5" Type="http://schemas.openxmlformats.org/officeDocument/2006/relationships/image" Target="../media/image16.emf"/><Relationship Id="rId7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Relationship Id="rId3" Type="http://schemas.openxmlformats.org/officeDocument/2006/relationships/image" Target="../media/image14.emf"/><Relationship Id="rId6" Type="http://schemas.openxmlformats.org/officeDocument/2006/relationships/image" Target="../media/image17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3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0"/>
            <a:ext cx="8229600" cy="1562939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600" b="1" dirty="0" smtClean="0">
                <a:solidFill>
                  <a:srgbClr val="FF0000"/>
                </a:solidFill>
              </a:rPr>
              <a:t>LINEAR APPROXIMATIONS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AND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DIFFERENTIALS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112" y="2099188"/>
            <a:ext cx="9045888" cy="45457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One of the beauties of </a:t>
            </a:r>
            <a:r>
              <a:rPr lang="en-US" b="1" dirty="0" smtClean="0">
                <a:solidFill>
                  <a:srgbClr val="FF0000"/>
                </a:solidFill>
              </a:rPr>
              <a:t>Mathematics</a:t>
            </a:r>
            <a:r>
              <a:rPr lang="en-US" b="1" dirty="0" smtClean="0">
                <a:solidFill>
                  <a:srgbClr val="0000FF"/>
                </a:solidFill>
              </a:rPr>
              <a:t> is that it is able to provide help </a:t>
            </a:r>
            <a:r>
              <a:rPr lang="en-US" b="1" dirty="0" smtClean="0">
                <a:solidFill>
                  <a:srgbClr val="660066"/>
                </a:solidFill>
              </a:rPr>
              <a:t>in</a:t>
            </a:r>
            <a:r>
              <a:rPr lang="en-US" b="1" dirty="0" smtClean="0">
                <a:solidFill>
                  <a:srgbClr val="0000FF"/>
                </a:solidFill>
              </a:rPr>
              <a:t> all sorts of different situations and </a:t>
            </a:r>
            <a:r>
              <a:rPr lang="en-US" b="1" dirty="0" smtClean="0">
                <a:solidFill>
                  <a:srgbClr val="660066"/>
                </a:solidFill>
              </a:rPr>
              <a:t>to</a:t>
            </a:r>
            <a:r>
              <a:rPr lang="en-US" b="1" dirty="0" smtClean="0">
                <a:solidFill>
                  <a:srgbClr val="0000FF"/>
                </a:solidFill>
              </a:rPr>
              <a:t> all sorts of people. Today we will learn how the two distinct groups of people listed below profit from the use of Mathematics. The two groups are: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008000"/>
                </a:solidFill>
              </a:rPr>
              <a:t>Those morons in the Flat Earth Society.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1ADC"/>
                </a:solidFill>
              </a:rPr>
              <a:t>The (</a:t>
            </a:r>
            <a:r>
              <a:rPr lang="en-US" b="1" dirty="0" smtClean="0">
                <a:solidFill>
                  <a:srgbClr val="FF6600"/>
                </a:solidFill>
              </a:rPr>
              <a:t>unfortunately</a:t>
            </a:r>
            <a:r>
              <a:rPr lang="en-US" b="1" dirty="0" smtClean="0">
                <a:solidFill>
                  <a:srgbClr val="FF1ADC"/>
                </a:solidFill>
              </a:rPr>
              <a:t>) numerically challenged.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As usual, the same Math will help both.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65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746" y="330320"/>
            <a:ext cx="8615514" cy="6330071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I know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So I get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00FF"/>
                </a:solidFill>
              </a:rPr>
              <a:t>                    (your calculator will give you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00FF"/>
                </a:solidFill>
              </a:rPr>
              <a:t>Let’s formalize all of this:</a:t>
            </a: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6768" y="25916"/>
            <a:ext cx="5359400" cy="1130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100" y="2028188"/>
            <a:ext cx="8813800" cy="11303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112" y="3870447"/>
            <a:ext cx="1460500" cy="355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99856" y="3870447"/>
            <a:ext cx="14605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831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8" y="278488"/>
            <a:ext cx="8745125" cy="63559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Definition. </a:t>
            </a:r>
            <a:r>
              <a:rPr lang="en-US" b="1" dirty="0" smtClean="0">
                <a:solidFill>
                  <a:srgbClr val="0000FF"/>
                </a:solidFill>
              </a:rPr>
              <a:t>Let                         be differentiable at</a:t>
            </a:r>
          </a:p>
          <a:p>
            <a:pPr marL="0" indent="0">
              <a:spcBef>
                <a:spcPts val="1968"/>
              </a:spcBef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   . The equation</a:t>
            </a:r>
          </a:p>
          <a:p>
            <a:pPr marL="0" indent="0">
              <a:spcBef>
                <a:spcPts val="1968"/>
              </a:spcBef>
              <a:buNone/>
            </a:pPr>
            <a:r>
              <a:rPr lang="en-US" b="1" dirty="0" smtClean="0">
                <a:solidFill>
                  <a:srgbClr val="0000FF"/>
                </a:solidFill>
              </a:rPr>
              <a:t>Is called the  </a:t>
            </a:r>
          </a:p>
          <a:p>
            <a:pPr marL="0" indent="0">
              <a:spcBef>
                <a:spcPts val="1968"/>
              </a:spcBef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      </a:t>
            </a:r>
            <a:r>
              <a:rPr lang="en-US" b="1" i="1" dirty="0" smtClean="0">
                <a:solidFill>
                  <a:srgbClr val="FF0000"/>
                </a:solidFill>
              </a:rPr>
              <a:t> linear </a:t>
            </a:r>
            <a:r>
              <a:rPr lang="en-US" b="1" i="1" dirty="0" smtClean="0">
                <a:solidFill>
                  <a:srgbClr val="0502BD"/>
                </a:solidFill>
              </a:rPr>
              <a:t>approximation</a:t>
            </a:r>
            <a:r>
              <a:rPr lang="en-US" b="1" i="1" dirty="0" smtClean="0">
                <a:solidFill>
                  <a:srgbClr val="FF0000"/>
                </a:solidFill>
              </a:rPr>
              <a:t>                    </a:t>
            </a:r>
            <a:r>
              <a:rPr lang="en-US" b="1" dirty="0" smtClean="0">
                <a:solidFill>
                  <a:srgbClr val="0000FF"/>
                </a:solidFill>
              </a:rPr>
              <a:t>or</a:t>
            </a:r>
          </a:p>
          <a:p>
            <a:pPr marL="0" indent="0">
              <a:spcBef>
                <a:spcPts val="768"/>
              </a:spcBef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      </a:t>
            </a:r>
            <a:r>
              <a:rPr lang="en-US" b="1" i="1" dirty="0" smtClean="0">
                <a:solidFill>
                  <a:srgbClr val="FF0000"/>
                </a:solidFill>
              </a:rPr>
              <a:t> tangent line </a:t>
            </a:r>
            <a:r>
              <a:rPr lang="en-US" b="1" i="1" dirty="0" smtClean="0">
                <a:solidFill>
                  <a:srgbClr val="0C02C8"/>
                </a:solidFill>
              </a:rPr>
              <a:t>approximation</a:t>
            </a:r>
            <a:r>
              <a:rPr lang="en-US" b="1" i="1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>
                <a:solidFill>
                  <a:srgbClr val="0000FF"/>
                </a:solidFill>
              </a:rPr>
              <a:t>of       at       .</a:t>
            </a:r>
          </a:p>
          <a:p>
            <a:pPr marL="0" indent="0">
              <a:spcBef>
                <a:spcPts val="2568"/>
              </a:spcBef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linear equation</a:t>
            </a:r>
          </a:p>
          <a:p>
            <a:pPr marL="0" indent="0">
              <a:spcBef>
                <a:spcPts val="768"/>
              </a:spcBef>
              <a:buNone/>
            </a:pPr>
            <a:r>
              <a:rPr lang="en-US" b="1" dirty="0" smtClean="0">
                <a:solidFill>
                  <a:srgbClr val="0000FF"/>
                </a:solidFill>
              </a:rPr>
              <a:t>(</a:t>
            </a:r>
            <a:r>
              <a:rPr lang="en-US" b="1" dirty="0" smtClean="0">
                <a:solidFill>
                  <a:srgbClr val="008000"/>
                </a:solidFill>
              </a:rPr>
              <a:t>the equation of the tangent line !</a:t>
            </a:r>
            <a:r>
              <a:rPr lang="en-US" b="1" dirty="0" smtClean="0">
                <a:solidFill>
                  <a:srgbClr val="0000FF"/>
                </a:solidFill>
              </a:rPr>
              <a:t>) is called the</a:t>
            </a:r>
          </a:p>
          <a:p>
            <a:pPr marL="0" indent="0">
              <a:spcBef>
                <a:spcPts val="768"/>
              </a:spcBef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        </a:t>
            </a:r>
            <a:r>
              <a:rPr lang="en-US" b="1" i="1" dirty="0" smtClean="0">
                <a:solidFill>
                  <a:srgbClr val="FF0000"/>
                </a:solidFill>
              </a:rPr>
              <a:t>linearization</a:t>
            </a:r>
            <a:r>
              <a:rPr lang="en-US" b="1" dirty="0" smtClean="0">
                <a:solidFill>
                  <a:srgbClr val="0000FF"/>
                </a:solidFill>
              </a:rPr>
              <a:t>                 </a:t>
            </a:r>
            <a:r>
              <a:rPr lang="en-US" b="1" dirty="0">
                <a:solidFill>
                  <a:srgbClr val="0000FF"/>
                </a:solidFill>
              </a:rPr>
              <a:t>of       at       </a:t>
            </a:r>
            <a:r>
              <a:rPr lang="en-US" b="1" dirty="0" smtClean="0">
                <a:solidFill>
                  <a:srgbClr val="0000FF"/>
                </a:solidFill>
              </a:rPr>
              <a:t>.</a:t>
            </a:r>
          </a:p>
          <a:p>
            <a:pPr marL="0" indent="0">
              <a:spcBef>
                <a:spcPts val="768"/>
              </a:spcBef>
              <a:buNone/>
            </a:pPr>
            <a:r>
              <a:rPr lang="en-US" b="1" dirty="0" smtClean="0">
                <a:solidFill>
                  <a:srgbClr val="0000FF"/>
                </a:solidFill>
              </a:rPr>
              <a:t>Let’s look at a picture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5498" y="339433"/>
            <a:ext cx="1828673" cy="5685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900" y="1219004"/>
            <a:ext cx="1121791" cy="29197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51684" y="3143176"/>
            <a:ext cx="338074" cy="5071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22721" y="3280566"/>
            <a:ext cx="291973" cy="29197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36571" y="1072826"/>
            <a:ext cx="5113020" cy="51689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36590" y="3959842"/>
            <a:ext cx="4470400" cy="51689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07982" y="5135606"/>
            <a:ext cx="338074" cy="5071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05697" y="5235412"/>
            <a:ext cx="291973" cy="291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159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744" y="304404"/>
            <a:ext cx="8537749" cy="63041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Here is a nice curve with its tangent line: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We put on some notation: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5" name="Picture 4" descr="Picture 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067" y="1036617"/>
            <a:ext cx="4532699" cy="4732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999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824" y="304404"/>
            <a:ext cx="8615514" cy="6304155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Let 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 descr="Picture 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358" y="414322"/>
            <a:ext cx="5871462" cy="60289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727" y="364911"/>
            <a:ext cx="1662430" cy="5168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2663" y="3933777"/>
            <a:ext cx="270459" cy="338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176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6236"/>
            <a:ext cx="8229600" cy="6200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distance from       to              (OK, it’s      )</a:t>
            </a:r>
          </a:p>
          <a:p>
            <a:pPr marL="514350" indent="-514350">
              <a:buFont typeface="Wingdings" charset="2"/>
              <a:buAutoNum type="arabicPlain"/>
            </a:pPr>
            <a:r>
              <a:rPr lang="en-US" b="1" dirty="0">
                <a:solidFill>
                  <a:srgbClr val="0000FF"/>
                </a:solidFill>
              </a:rPr>
              <a:t>d</a:t>
            </a:r>
            <a:r>
              <a:rPr lang="en-US" b="1" dirty="0" smtClean="0">
                <a:solidFill>
                  <a:srgbClr val="0000FF"/>
                </a:solidFill>
              </a:rPr>
              <a:t>etermines both the quantity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514350" indent="-514350">
              <a:buFont typeface="Wingdings" charset="2"/>
              <a:buAutoNum type="arabicPlain" startAt="2"/>
            </a:pPr>
            <a:r>
              <a:rPr lang="en-US" b="1" dirty="0">
                <a:solidFill>
                  <a:srgbClr val="0000FF"/>
                </a:solidFill>
              </a:rPr>
              <a:t>a</a:t>
            </a:r>
            <a:r>
              <a:rPr lang="en-US" b="1" dirty="0" smtClean="0">
                <a:solidFill>
                  <a:srgbClr val="0000FF"/>
                </a:solidFill>
              </a:rPr>
              <a:t>nd the quantity</a:t>
            </a:r>
          </a:p>
          <a:p>
            <a:pPr marL="514350" indent="-514350">
              <a:buFont typeface="Wingdings" charset="2"/>
              <a:buAutoNum type="arabicPlain" startAt="2"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In case 1  we denote the distance           and the quantity         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In the second we call the distance        (and name it </a:t>
            </a:r>
            <a:r>
              <a:rPr lang="en-US" b="1" dirty="0" smtClean="0">
                <a:solidFill>
                  <a:srgbClr val="FF0000"/>
                </a:solidFill>
              </a:rPr>
              <a:t>the differential of     </a:t>
            </a:r>
            <a:r>
              <a:rPr lang="en-US" b="1" dirty="0" smtClean="0">
                <a:solidFill>
                  <a:srgbClr val="0000FF"/>
                </a:solidFill>
              </a:rPr>
              <a:t>), and denote the quantity by        and call it </a:t>
            </a:r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smtClean="0">
                <a:solidFill>
                  <a:srgbClr val="FF0000"/>
                </a:solidFill>
              </a:rPr>
              <a:t>differential of     </a:t>
            </a:r>
            <a:r>
              <a:rPr lang="en-US" b="1" smtClean="0">
                <a:solidFill>
                  <a:srgbClr val="0000FF"/>
                </a:solidFill>
              </a:rPr>
              <a:t>.</a:t>
            </a:r>
            <a:endParaRPr lang="en-US" b="1" dirty="0" smtClean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926" y="555804"/>
            <a:ext cx="291973" cy="2919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9464" y="448235"/>
            <a:ext cx="1060323" cy="3995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93098" y="448235"/>
            <a:ext cx="291973" cy="3995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04375" y="1583335"/>
            <a:ext cx="2975610" cy="51689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33682" y="2671873"/>
            <a:ext cx="1721104" cy="5685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10447" y="4447277"/>
            <a:ext cx="522478" cy="3995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96793" y="5047546"/>
            <a:ext cx="291973" cy="29197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73054" y="5399178"/>
            <a:ext cx="507111" cy="5071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10939" y="5494087"/>
            <a:ext cx="276606" cy="3995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33233" y="3880508"/>
            <a:ext cx="568579" cy="5071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99652" y="3353064"/>
            <a:ext cx="583946" cy="39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266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746" y="382152"/>
            <a:ext cx="8537748" cy="6122744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So we have:</a:t>
            </a:r>
          </a:p>
          <a:p>
            <a:pPr>
              <a:buFont typeface="Wingdings" charset="2"/>
              <a:buChar char="u"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  </a:t>
            </a:r>
            <a:r>
              <a:rPr lang="en-US" b="1" dirty="0" smtClean="0">
                <a:solidFill>
                  <a:srgbClr val="FF0000"/>
                </a:solidFill>
              </a:rPr>
              <a:t> vertical displacement along the curve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>              </a:t>
            </a:r>
            <a:r>
              <a:rPr lang="en-US" b="1" dirty="0" smtClean="0">
                <a:solidFill>
                  <a:srgbClr val="008000"/>
                </a:solidFill>
              </a:rPr>
              <a:t>(hard to compute)</a:t>
            </a:r>
          </a:p>
          <a:p>
            <a:pPr>
              <a:buFont typeface="Wingdings" charset="2"/>
              <a:buChar char="u"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   </a:t>
            </a:r>
            <a:r>
              <a:rPr lang="en-US" b="1" dirty="0" smtClean="0">
                <a:solidFill>
                  <a:srgbClr val="FF0000"/>
                </a:solidFill>
              </a:rPr>
              <a:t>vertical displacement along the tangent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>              </a:t>
            </a:r>
            <a:r>
              <a:rPr lang="en-US" b="1" dirty="0" smtClean="0">
                <a:solidFill>
                  <a:srgbClr val="008000"/>
                </a:solidFill>
              </a:rPr>
              <a:t>(easy to compute)</a:t>
            </a:r>
          </a:p>
          <a:p>
            <a:pPr>
              <a:buFont typeface="Wingdings" charset="2"/>
              <a:buChar char="u"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             </a:t>
            </a:r>
            <a:r>
              <a:rPr lang="en-US" b="1" dirty="0" smtClean="0">
                <a:solidFill>
                  <a:srgbClr val="FF0000"/>
                </a:solidFill>
              </a:rPr>
              <a:t>horizontal displacement.</a:t>
            </a:r>
          </a:p>
          <a:p>
            <a:pPr>
              <a:lnSpc>
                <a:spcPct val="140000"/>
              </a:lnSpc>
              <a:buFont typeface="Wingdings" charset="2"/>
              <a:buChar char="u"/>
            </a:pPr>
            <a:r>
              <a:rPr lang="en-US" b="1" dirty="0" smtClean="0">
                <a:solidFill>
                  <a:srgbClr val="0000FF"/>
                </a:solidFill>
              </a:rPr>
              <a:t>                 </a:t>
            </a:r>
            <a:r>
              <a:rPr lang="en-US" b="1" dirty="0" smtClean="0">
                <a:solidFill>
                  <a:srgbClr val="FF0000"/>
                </a:solidFill>
              </a:rPr>
              <a:t>the difference quotient</a:t>
            </a:r>
          </a:p>
          <a:p>
            <a:pPr>
              <a:lnSpc>
                <a:spcPct val="250000"/>
              </a:lnSpc>
              <a:buFont typeface="Wingdings" charset="2"/>
              <a:buChar char="u"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the equation of a </a:t>
            </a:r>
            <a:r>
              <a:rPr lang="en-US" b="1" dirty="0" smtClean="0">
                <a:solidFill>
                  <a:srgbClr val="FF0000"/>
                </a:solidFill>
              </a:rPr>
              <a:t>the tangent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273" y="1029757"/>
            <a:ext cx="568579" cy="5071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7819" y="2159688"/>
            <a:ext cx="507111" cy="5071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4167" y="3167793"/>
            <a:ext cx="1628902" cy="3995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7819" y="3567335"/>
            <a:ext cx="660781" cy="12600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1877" y="4743998"/>
            <a:ext cx="2289683" cy="126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917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91" y="277539"/>
            <a:ext cx="8696721" cy="6309315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We get the very beautiful formula</a:t>
            </a:r>
          </a:p>
          <a:p>
            <a:pPr marL="0" indent="0">
              <a:lnSpc>
                <a:spcPct val="110000"/>
              </a:lnSpc>
              <a:spcBef>
                <a:spcPts val="2424"/>
              </a:spcBef>
              <a:buNone/>
            </a:pPr>
            <a:r>
              <a:rPr lang="en-US" b="1" dirty="0" smtClean="0">
                <a:solidFill>
                  <a:srgbClr val="008000"/>
                </a:solidFill>
              </a:rPr>
              <a:t>(don’t  be mesmerized by it, it’s just the definition of derivative in fancier clothes!)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One last device </a:t>
            </a:r>
            <a:r>
              <a:rPr lang="en-US" b="1" dirty="0" smtClean="0">
                <a:solidFill>
                  <a:srgbClr val="FF1ADC"/>
                </a:solidFill>
              </a:rPr>
              <a:t>(due to Prof. Pilkington)</a:t>
            </a:r>
            <a:r>
              <a:rPr lang="en-US" b="1" dirty="0" smtClean="0">
                <a:solidFill>
                  <a:srgbClr val="0000FF"/>
                </a:solidFill>
              </a:rPr>
              <a:t>.  When doing problems in </a:t>
            </a:r>
            <a:r>
              <a:rPr lang="en-US" b="1" u="sng" dirty="0" smtClean="0">
                <a:solidFill>
                  <a:srgbClr val="0000FF"/>
                </a:solidFill>
              </a:rPr>
              <a:t>linear approximations </a:t>
            </a:r>
            <a:r>
              <a:rPr lang="en-US" b="1" dirty="0" smtClean="0">
                <a:solidFill>
                  <a:srgbClr val="0000FF"/>
                </a:solidFill>
              </a:rPr>
              <a:t>use the table below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Fill in all columns and </a:t>
            </a:r>
            <a:r>
              <a:rPr lang="en-US" b="1" dirty="0" smtClean="0">
                <a:solidFill>
                  <a:srgbClr val="FF0000"/>
                </a:solidFill>
              </a:rPr>
              <a:t>GO !!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9881" y="127187"/>
            <a:ext cx="2735326" cy="1260094"/>
          </a:xfrm>
          <a:prstGeom prst="rect">
            <a:avLst/>
          </a:prstGeom>
        </p:spPr>
      </p:pic>
      <p:pic>
        <p:nvPicPr>
          <p:cNvPr id="6" name="Picture 5" descr="Picture 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263" y="4068268"/>
            <a:ext cx="6816292" cy="1777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968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902" y="304404"/>
            <a:ext cx="8693280" cy="6330071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Mathematics</a:t>
            </a:r>
            <a:r>
              <a:rPr lang="en-US" b="1" dirty="0" smtClean="0">
                <a:solidFill>
                  <a:srgbClr val="0000FF"/>
                </a:solidFill>
              </a:rPr>
              <a:t> is based on the observation that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“close to the point of tangency a curve is very near the tangent.”</a:t>
            </a:r>
            <a:r>
              <a:rPr lang="en-US" b="1" dirty="0" smtClean="0">
                <a:solidFill>
                  <a:srgbClr val="0000FF"/>
                </a:solidFill>
              </a:rPr>
              <a:t> Here is an illustration: 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00FF"/>
                </a:solidFill>
              </a:rPr>
              <a:t>If your means of long distance vision are limited, you may see just the central portion, that is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This helps explain the Flat Earth folks.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00FF"/>
                </a:solidFill>
              </a:rPr>
              <a:t>In fact, looking at the red statement above, we see two words that are somewhat vague: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Close</a:t>
            </a:r>
            <a:r>
              <a:rPr lang="en-US" b="1" dirty="0" smtClean="0">
                <a:solidFill>
                  <a:srgbClr val="0000FF"/>
                </a:solidFill>
              </a:rPr>
              <a:t> (how close is close?) and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Very near </a:t>
            </a:r>
            <a:r>
              <a:rPr lang="en-US" b="1" dirty="0" smtClean="0">
                <a:solidFill>
                  <a:srgbClr val="0000FF"/>
                </a:solidFill>
              </a:rPr>
              <a:t>(how near?) 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solidFill>
                <a:srgbClr val="0000FF"/>
              </a:solidFill>
            </a:endParaRPr>
          </a:p>
        </p:txBody>
      </p:sp>
      <p:pic>
        <p:nvPicPr>
          <p:cNvPr id="4" name="Picture 3" descr="Picture 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44088"/>
            <a:ext cx="9144000" cy="696802"/>
          </a:xfrm>
          <a:prstGeom prst="rect">
            <a:avLst/>
          </a:prstGeom>
        </p:spPr>
      </p:pic>
      <p:pic>
        <p:nvPicPr>
          <p:cNvPr id="6" name="Picture 5" descr="Picture 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446" y="2269998"/>
            <a:ext cx="1600000" cy="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84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824" y="278488"/>
            <a:ext cx="8615514" cy="6381903"/>
          </a:xfrm>
        </p:spPr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next figures show that “</a:t>
            </a:r>
            <a:r>
              <a:rPr lang="en-US" b="1" dirty="0" smtClean="0">
                <a:solidFill>
                  <a:srgbClr val="FF0000"/>
                </a:solidFill>
              </a:rPr>
              <a:t>close</a:t>
            </a:r>
            <a:r>
              <a:rPr lang="en-US" b="1" dirty="0" smtClean="0">
                <a:solidFill>
                  <a:srgbClr val="0000FF"/>
                </a:solidFill>
              </a:rPr>
              <a:t>” and “</a:t>
            </a:r>
            <a:r>
              <a:rPr lang="en-US" b="1" dirty="0" smtClean="0">
                <a:solidFill>
                  <a:srgbClr val="FF0000"/>
                </a:solidFill>
              </a:rPr>
              <a:t>near</a:t>
            </a:r>
            <a:r>
              <a:rPr lang="en-US" b="1" dirty="0" smtClean="0">
                <a:solidFill>
                  <a:srgbClr val="0000FF"/>
                </a:solidFill>
              </a:rPr>
              <a:t>” depend heavily on how “</a:t>
            </a:r>
            <a:r>
              <a:rPr lang="en-US" b="1" dirty="0" smtClean="0">
                <a:solidFill>
                  <a:srgbClr val="008000"/>
                </a:solidFill>
              </a:rPr>
              <a:t>curvy</a:t>
            </a:r>
            <a:r>
              <a:rPr lang="en-US" b="1" dirty="0" smtClean="0">
                <a:solidFill>
                  <a:srgbClr val="0000FF"/>
                </a:solidFill>
              </a:rPr>
              <a:t>” the curve is at the point of tangency.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Some of you will study </a:t>
            </a:r>
            <a:r>
              <a:rPr lang="en-US" b="1" dirty="0">
                <a:solidFill>
                  <a:srgbClr val="0000FF"/>
                </a:solidFill>
              </a:rPr>
              <a:t>“</a:t>
            </a:r>
            <a:r>
              <a:rPr lang="en-US" b="1" dirty="0">
                <a:solidFill>
                  <a:srgbClr val="008000"/>
                </a:solidFill>
              </a:rPr>
              <a:t>curvy</a:t>
            </a:r>
            <a:r>
              <a:rPr lang="en-US" b="1" dirty="0">
                <a:solidFill>
                  <a:srgbClr val="0000FF"/>
                </a:solidFill>
              </a:rPr>
              <a:t>” </a:t>
            </a:r>
            <a:r>
              <a:rPr lang="en-US" b="1" dirty="0" smtClean="0">
                <a:solidFill>
                  <a:srgbClr val="0000FF"/>
                </a:solidFill>
              </a:rPr>
              <a:t> in your junior or senior years, depending on your major.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One thing is clear: if the </a:t>
            </a:r>
            <a:r>
              <a:rPr lang="en-US" b="1" dirty="0">
                <a:solidFill>
                  <a:srgbClr val="0000FF"/>
                </a:solidFill>
              </a:rPr>
              <a:t>“</a:t>
            </a:r>
            <a:r>
              <a:rPr lang="en-US" b="1" dirty="0">
                <a:solidFill>
                  <a:srgbClr val="008000"/>
                </a:solidFill>
              </a:rPr>
              <a:t>curvy</a:t>
            </a:r>
            <a:r>
              <a:rPr lang="en-US" b="1" dirty="0">
                <a:solidFill>
                  <a:srgbClr val="0000FF"/>
                </a:solidFill>
              </a:rPr>
              <a:t>” </a:t>
            </a:r>
            <a:r>
              <a:rPr lang="en-US" b="1" dirty="0" smtClean="0">
                <a:solidFill>
                  <a:srgbClr val="0000FF"/>
                </a:solidFill>
              </a:rPr>
              <a:t>is too sharp we lose the notion of tangent, so the statement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“close to the point of tangency a curve is very near the </a:t>
            </a:r>
            <a:r>
              <a:rPr lang="en-US" b="1" dirty="0" smtClean="0">
                <a:solidFill>
                  <a:srgbClr val="FF0000"/>
                </a:solidFill>
              </a:rPr>
              <a:t>tangent”</a:t>
            </a:r>
            <a:r>
              <a:rPr lang="en-US" b="1" dirty="0" smtClean="0">
                <a:solidFill>
                  <a:srgbClr val="0000FF"/>
                </a:solidFill>
              </a:rPr>
              <a:t>  does not even make sense.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713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822" y="278488"/>
            <a:ext cx="8615515" cy="6355987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four curves shown show how important “</a:t>
            </a:r>
            <a:r>
              <a:rPr lang="en-US" b="1" dirty="0" smtClean="0">
                <a:solidFill>
                  <a:srgbClr val="008000"/>
                </a:solidFill>
              </a:rPr>
              <a:t>curvy</a:t>
            </a:r>
            <a:r>
              <a:rPr lang="en-US" b="1" dirty="0" smtClean="0">
                <a:solidFill>
                  <a:srgbClr val="0000FF"/>
                </a:solidFill>
              </a:rPr>
              <a:t>” is to determine what “</a:t>
            </a:r>
            <a:r>
              <a:rPr lang="en-US" b="1" dirty="0" smtClean="0">
                <a:solidFill>
                  <a:srgbClr val="FF0000"/>
                </a:solidFill>
              </a:rPr>
              <a:t>close to the point</a:t>
            </a:r>
            <a:r>
              <a:rPr lang="en-US" b="1" dirty="0" smtClean="0">
                <a:solidFill>
                  <a:srgbClr val="0000FF"/>
                </a:solidFill>
              </a:rPr>
              <a:t>” and “</a:t>
            </a:r>
            <a:r>
              <a:rPr lang="en-US" b="1" dirty="0" smtClean="0">
                <a:solidFill>
                  <a:srgbClr val="FF0000"/>
                </a:solidFill>
              </a:rPr>
              <a:t>near the tangent</a:t>
            </a:r>
            <a:r>
              <a:rPr lang="en-US" b="1" dirty="0" smtClean="0">
                <a:solidFill>
                  <a:srgbClr val="0000FF"/>
                </a:solidFill>
              </a:rPr>
              <a:t>” may mean. Then we’ll look at a corner.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Not curvy at all, Flat Earth people rule !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But …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 descr="Picture 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747"/>
            <a:ext cx="9144000" cy="696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222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902" y="278488"/>
            <a:ext cx="8589592" cy="6278239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</a:t>
            </a:r>
            <a:r>
              <a:rPr lang="en-US" b="1" dirty="0" smtClean="0">
                <a:solidFill>
                  <a:srgbClr val="FF1ADC"/>
                </a:solidFill>
              </a:rPr>
              <a:t>curvy</a:t>
            </a:r>
          </a:p>
          <a:p>
            <a:pPr marL="0" indent="0">
              <a:lnSpc>
                <a:spcPct val="5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                                        curvier</a:t>
            </a:r>
          </a:p>
          <a:p>
            <a:pPr marL="0" indent="0">
              <a:lnSpc>
                <a:spcPct val="5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                                    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curviest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</a:p>
          <a:p>
            <a:pPr marL="0" indent="0">
              <a:lnSpc>
                <a:spcPct val="50000"/>
              </a:lnSpc>
              <a:spcBef>
                <a:spcPts val="0"/>
              </a:spcBef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b="1" dirty="0" smtClean="0">
                <a:solidFill>
                  <a:srgbClr val="0000FF"/>
                </a:solidFill>
              </a:rPr>
              <a:t>And finally                                                            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 descr="Picture 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030" y="334244"/>
            <a:ext cx="4012698" cy="2768254"/>
          </a:xfrm>
          <a:prstGeom prst="rect">
            <a:avLst/>
          </a:prstGeom>
        </p:spPr>
      </p:pic>
      <p:pic>
        <p:nvPicPr>
          <p:cNvPr id="5" name="Picture 4" descr="Picture 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836" y="247408"/>
            <a:ext cx="2171428" cy="3149206"/>
          </a:xfrm>
          <a:prstGeom prst="rect">
            <a:avLst/>
          </a:prstGeom>
        </p:spPr>
      </p:pic>
      <p:pic>
        <p:nvPicPr>
          <p:cNvPr id="6" name="Picture 5" descr="Picture 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396" y="225620"/>
            <a:ext cx="1053968" cy="355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925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822" y="278488"/>
            <a:ext cx="8589593" cy="6304155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Worst case scenario ….</a:t>
            </a:r>
            <a:r>
              <a:rPr lang="en-US" b="1" dirty="0" smtClean="0">
                <a:solidFill>
                  <a:srgbClr val="FF0000"/>
                </a:solidFill>
              </a:rPr>
              <a:t>. No tangent!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            a  </a:t>
            </a:r>
            <a:r>
              <a:rPr lang="en-US" b="1" dirty="0" smtClean="0">
                <a:solidFill>
                  <a:srgbClr val="FF0000"/>
                </a:solidFill>
              </a:rPr>
              <a:t>corner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                                              </a:t>
            </a:r>
            <a:r>
              <a:rPr lang="en-US" b="1" dirty="0" smtClean="0">
                <a:solidFill>
                  <a:srgbClr val="0000FF"/>
                </a:solidFill>
              </a:rPr>
              <a:t>or even worse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                                                      a </a:t>
            </a:r>
            <a:r>
              <a:rPr lang="en-US" b="1" dirty="0" smtClean="0">
                <a:solidFill>
                  <a:srgbClr val="FF0000"/>
                </a:solidFill>
              </a:rPr>
              <a:t>cusp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Picture 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03" y="1569622"/>
            <a:ext cx="3827302" cy="3757460"/>
          </a:xfrm>
          <a:prstGeom prst="rect">
            <a:avLst/>
          </a:prstGeom>
        </p:spPr>
      </p:pic>
      <p:pic>
        <p:nvPicPr>
          <p:cNvPr id="5" name="Picture 4" descr="Picture 7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524" y="2883333"/>
            <a:ext cx="3921169" cy="3566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645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824" y="252572"/>
            <a:ext cx="8667358" cy="6407819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Let’s see what useful something we can get out of the red statement. You have a function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0000FF"/>
                </a:solidFill>
              </a:rPr>
              <a:t>a</a:t>
            </a:r>
            <a:r>
              <a:rPr lang="en-US" b="1" dirty="0" smtClean="0">
                <a:solidFill>
                  <a:srgbClr val="0000FF"/>
                </a:solidFill>
              </a:rPr>
              <a:t>nd a point                                    on its graph.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equation  of the tangent  line to the curve, with point of tangency       is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en-US" b="1" dirty="0">
                <a:solidFill>
                  <a:srgbClr val="0000FF"/>
                </a:solidFill>
              </a:rPr>
              <a:t>a</a:t>
            </a:r>
            <a:r>
              <a:rPr lang="en-US" b="1" dirty="0" smtClean="0">
                <a:solidFill>
                  <a:srgbClr val="0000FF"/>
                </a:solidFill>
              </a:rPr>
              <a:t>nd better yet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00FF"/>
                </a:solidFill>
              </a:rPr>
              <a:t>Put the equation of the curve and of the tangent next to each other, you get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1179" y="857761"/>
            <a:ext cx="1828673" cy="5685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1178" y="1374508"/>
            <a:ext cx="2933700" cy="6705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3908" y="2529497"/>
            <a:ext cx="368808" cy="3995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9839" y="3086108"/>
            <a:ext cx="5624322" cy="7376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16135" y="4537401"/>
            <a:ext cx="5624322" cy="737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674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824" y="122993"/>
            <a:ext cx="8667358" cy="653739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</a:t>
            </a:r>
            <a:r>
              <a:rPr lang="en-US" b="1" dirty="0" smtClean="0">
                <a:solidFill>
                  <a:srgbClr val="0000FF"/>
                </a:solidFill>
              </a:rPr>
              <a:t>  (</a:t>
            </a:r>
            <a:r>
              <a:rPr lang="en-US" b="1" dirty="0" smtClean="0">
                <a:solidFill>
                  <a:srgbClr val="FF0000"/>
                </a:solidFill>
              </a:rPr>
              <a:t>*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00FF"/>
                </a:solidFill>
              </a:rPr>
              <a:t>Suppose you are asked to compute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b="1" dirty="0" smtClean="0">
                <a:solidFill>
                  <a:srgbClr val="0000FF"/>
                </a:solidFill>
              </a:rPr>
              <a:t>(of course without a calculator, as in an exam!)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b="1" dirty="0" smtClean="0">
                <a:solidFill>
                  <a:srgbClr val="0000FF"/>
                </a:solidFill>
              </a:rPr>
              <a:t>What do you do?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b="1" dirty="0" smtClean="0">
                <a:solidFill>
                  <a:srgbClr val="0000FF"/>
                </a:solidFill>
              </a:rPr>
              <a:t>If you observe that                           and</a:t>
            </a:r>
          </a:p>
          <a:p>
            <a:pPr marL="0" indent="0">
              <a:spcBef>
                <a:spcPts val="3600"/>
              </a:spcBef>
              <a:buNone/>
            </a:pPr>
            <a:r>
              <a:rPr lang="en-US" b="1" dirty="0">
                <a:solidFill>
                  <a:srgbClr val="0000FF"/>
                </a:solidFill>
              </a:rPr>
              <a:t>l</a:t>
            </a:r>
            <a:r>
              <a:rPr lang="en-US" b="1" dirty="0" smtClean="0">
                <a:solidFill>
                  <a:srgbClr val="0000FF"/>
                </a:solidFill>
              </a:rPr>
              <a:t>ife gets easy, because                            becomes</a:t>
            </a:r>
          </a:p>
          <a:p>
            <a:pPr marL="0" indent="0">
              <a:spcBef>
                <a:spcPts val="3600"/>
              </a:spcBef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                    .Choose                   . Then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9839" y="148909"/>
            <a:ext cx="5624322" cy="7376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9839" y="990189"/>
            <a:ext cx="1828673" cy="5685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3535" y="1353345"/>
            <a:ext cx="2159000" cy="1041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92200" y="3870447"/>
            <a:ext cx="2120900" cy="355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08982" y="3844531"/>
            <a:ext cx="2108200" cy="355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0457" y="4433375"/>
            <a:ext cx="2159000" cy="10414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3023" y="5396229"/>
            <a:ext cx="2578100" cy="10414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81975" y="5292327"/>
            <a:ext cx="1369060" cy="114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228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824" y="252572"/>
            <a:ext cx="8615514" cy="638190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*</a:t>
            </a:r>
            <a:r>
              <a:rPr lang="en-US" b="1" dirty="0" smtClean="0">
                <a:solidFill>
                  <a:srgbClr val="0000FF"/>
                </a:solidFill>
              </a:rPr>
              <a:t>) becomes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And indeed, if </a:t>
            </a:r>
            <a:r>
              <a:rPr lang="en-US" b="1" dirty="0" smtClean="0">
                <a:solidFill>
                  <a:srgbClr val="FF0000"/>
                </a:solidFill>
              </a:rPr>
              <a:t>“</a:t>
            </a:r>
            <a:r>
              <a:rPr lang="en-US" b="1" dirty="0">
                <a:solidFill>
                  <a:srgbClr val="FF0000"/>
                </a:solidFill>
              </a:rPr>
              <a:t>close to the point of tangency a </a:t>
            </a:r>
            <a:r>
              <a:rPr lang="en-US" b="1" dirty="0" smtClean="0">
                <a:solidFill>
                  <a:srgbClr val="FF0000"/>
                </a:solidFill>
              </a:rPr>
              <a:t>curve </a:t>
            </a:r>
            <a:r>
              <a:rPr lang="en-US" b="1" dirty="0" smtClean="0">
                <a:solidFill>
                  <a:srgbClr val="008000"/>
                </a:solidFill>
              </a:rPr>
              <a:t>(the bottom) </a:t>
            </a:r>
            <a:r>
              <a:rPr lang="en-US" b="1" dirty="0">
                <a:solidFill>
                  <a:srgbClr val="FF0000"/>
                </a:solidFill>
              </a:rPr>
              <a:t>is very near the </a:t>
            </a:r>
            <a:r>
              <a:rPr lang="en-US" b="1" dirty="0" smtClean="0">
                <a:solidFill>
                  <a:srgbClr val="FF0000"/>
                </a:solidFill>
              </a:rPr>
              <a:t>tangent </a:t>
            </a:r>
            <a:r>
              <a:rPr lang="en-US" b="1" dirty="0" smtClean="0">
                <a:solidFill>
                  <a:srgbClr val="008000"/>
                </a:solidFill>
              </a:rPr>
              <a:t>(the top)</a:t>
            </a:r>
            <a:r>
              <a:rPr lang="en-US" b="1" dirty="0" smtClean="0">
                <a:solidFill>
                  <a:srgbClr val="FF0000"/>
                </a:solidFill>
              </a:rPr>
              <a:t>”</a:t>
            </a:r>
            <a:r>
              <a:rPr lang="en-US" b="1" dirty="0" smtClean="0">
                <a:solidFill>
                  <a:srgbClr val="0000FF"/>
                </a:solidFill>
              </a:rPr>
              <a:t>  then I can use either to do my calculations, and the top is</a:t>
            </a:r>
            <a:r>
              <a:rPr lang="en-US" b="1" dirty="0" smtClean="0">
                <a:solidFill>
                  <a:srgbClr val="FF1ADC"/>
                </a:solidFill>
              </a:rPr>
              <a:t> easier</a:t>
            </a:r>
            <a:r>
              <a:rPr lang="en-US" b="1" dirty="0" smtClean="0">
                <a:solidFill>
                  <a:srgbClr val="0000FF"/>
                </a:solidFill>
              </a:rPr>
              <a:t>, I get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871" y="701793"/>
            <a:ext cx="6677660" cy="23888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111" y="5110915"/>
            <a:ext cx="7683500" cy="114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208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4283</TotalTime>
  <Words>719</Words>
  <Application>Microsoft Macintosh PowerPoint</Application>
  <PresentationFormat>On-screen Show (4:3)</PresentationFormat>
  <Paragraphs>117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LINEAR APPROXIMATIONS AND DIFFERENTIALS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</dc:title>
  <dc:creator>Mario Borelli</dc:creator>
  <cp:lastModifiedBy>Mario Borelli</cp:lastModifiedBy>
  <cp:revision>470</cp:revision>
  <dcterms:created xsi:type="dcterms:W3CDTF">2011-08-21T14:29:24Z</dcterms:created>
  <dcterms:modified xsi:type="dcterms:W3CDTF">2011-09-28T15:31:18Z</dcterms:modified>
</cp:coreProperties>
</file>